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3"/>
  </p:sldMasterIdLst>
  <p:sldIdLst>
    <p:sldId id="256" r:id="rId4"/>
    <p:sldId id="280" r:id="rId5"/>
    <p:sldId id="260" r:id="rId6"/>
    <p:sldId id="261" r:id="rId7"/>
    <p:sldId id="263" r:id="rId8"/>
    <p:sldId id="269" r:id="rId9"/>
    <p:sldId id="270" r:id="rId10"/>
    <p:sldId id="271" r:id="rId11"/>
    <p:sldId id="274" r:id="rId12"/>
    <p:sldId id="275" r:id="rId13"/>
    <p:sldId id="276" r:id="rId14"/>
    <p:sldId id="268" r:id="rId15"/>
    <p:sldId id="279" r:id="rId16"/>
    <p:sldId id="267" r:id="rId17"/>
    <p:sldId id="277" r:id="rId18"/>
    <p:sldId id="262" r:id="rId19"/>
    <p:sldId id="278" r:id="rId20"/>
  </p:sldIdLst>
  <p:sldSz cx="12192000" cy="6858000"/>
  <p:notesSz cx="6858000" cy="9144000"/>
  <p:embeddedFontLst>
    <p:embeddedFont>
      <p:font typeface="Gentona Book" panose="00000500000000000000" pitchFamily="50" charset="0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Fira Sans" panose="020B060402020202020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D92AE12-B79B-4A9E-A761-567ADA26106F}">
          <p14:sldIdLst>
            <p14:sldId id="256"/>
            <p14:sldId id="280"/>
            <p14:sldId id="260"/>
          </p14:sldIdLst>
        </p14:section>
        <p14:section name="1. What is Business Analyst" id="{A29D95ED-6A25-42FF-AF0F-0F811CD86294}">
          <p14:sldIdLst>
            <p14:sldId id="261"/>
            <p14:sldId id="263"/>
            <p14:sldId id="269"/>
            <p14:sldId id="270"/>
          </p14:sldIdLst>
        </p14:section>
        <p14:section name="2. What Data is Available?" id="{B3DB5F60-C64D-43C9-88CD-B203227A0720}">
          <p14:sldIdLst>
            <p14:sldId id="271"/>
            <p14:sldId id="274"/>
            <p14:sldId id="275"/>
            <p14:sldId id="276"/>
          </p14:sldIdLst>
        </p14:section>
        <p14:section name="3. How do I start?" id="{49144895-8749-4674-9047-B57633A652BC}">
          <p14:sldIdLst>
            <p14:sldId id="268"/>
            <p14:sldId id="279"/>
            <p14:sldId id="267"/>
            <p14:sldId id="277"/>
          </p14:sldIdLst>
        </p14:section>
        <p14:section name="4. Wrap up and Questions" id="{0733568B-6884-4F81-883F-38D9E6A887B9}">
          <p14:sldIdLst>
            <p14:sldId id="262"/>
            <p14:sldId id="2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3479"/>
    <a:srgbClr val="FFFFFF"/>
    <a:srgbClr val="01CDFE"/>
    <a:srgbClr val="451C62"/>
    <a:srgbClr val="404040"/>
    <a:srgbClr val="595959"/>
    <a:srgbClr val="08060A"/>
    <a:srgbClr val="76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1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/Relationships>
</file>

<file path=ppt/media/image1.png>
</file>

<file path=ppt/media/image10.gif>
</file>

<file path=ppt/media/image10.svg>
</file>

<file path=ppt/media/image11.png>
</file>

<file path=ppt/media/image12.svg>
</file>

<file path=ppt/media/image120.sv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gif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hyperlink" Target="https://dataservices.library.jhu.edu/" TargetMode="External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hyperlink" Target="https://creativecommons.org/licenses/by-nc-sa/4.0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F2032EC2-48EB-4D72-9687-77A0F836382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870507" y="790293"/>
            <a:ext cx="4849218" cy="32318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CC13767C-44AB-47A2-8E5C-3455997A5CDB}"/>
              </a:ext>
            </a:extLst>
          </p:cNvPr>
          <p:cNvGrpSpPr/>
          <p:nvPr/>
        </p:nvGrpSpPr>
        <p:grpSpPr>
          <a:xfrm>
            <a:off x="472275" y="3858084"/>
            <a:ext cx="3248867" cy="1394320"/>
            <a:chOff x="472275" y="4193364"/>
            <a:chExt cx="3248867" cy="1394320"/>
          </a:xfrm>
        </p:grpSpPr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26A98F42-ED17-485A-AD88-F28E39E43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 flipH="1">
              <a:off x="474439" y="4302510"/>
              <a:ext cx="272156" cy="280936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1B888C9-5899-459F-972F-F42024BE3B27}"/>
                </a:ext>
              </a:extLst>
            </p:cNvPr>
            <p:cNvSpPr/>
            <p:nvPr/>
          </p:nvSpPr>
          <p:spPr>
            <a:xfrm>
              <a:off x="764883" y="4193364"/>
              <a:ext cx="2956259" cy="4237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github.com/</a:t>
              </a:r>
              <a:r>
                <a:rPr lang="en-US" sz="16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jhu</a:t>
              </a: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-data-services</a:t>
              </a:r>
            </a:p>
          </p:txBody>
        </p:sp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A84F6323-E785-427B-90D8-4CCD25C06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472275" y="5275739"/>
              <a:ext cx="274320" cy="27432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02DFD76-8198-4453-A73E-BD5BDC5107F0}"/>
                </a:ext>
              </a:extLst>
            </p:cNvPr>
            <p:cNvSpPr/>
            <p:nvPr/>
          </p:nvSpPr>
          <p:spPr>
            <a:xfrm>
              <a:off x="764883" y="5163978"/>
              <a:ext cx="2257349" cy="4237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dataservices@jhu.edu</a:t>
              </a:r>
            </a:p>
          </p:txBody>
        </p:sp>
        <p:pic>
          <p:nvPicPr>
            <p:cNvPr id="22" name="Graphic 21">
              <a:extLst>
                <a:ext uri="{FF2B5EF4-FFF2-40B4-BE49-F238E27FC236}">
                  <a16:creationId xmlns:a16="http://schemas.microsoft.com/office/drawing/2014/main" id="{032A031F-A881-42F8-83E5-E5EBC789B97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472275" y="4792432"/>
              <a:ext cx="274320" cy="274320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D81DFE5-6AE3-4A9C-A5BA-9481243BE4B1}"/>
                </a:ext>
              </a:extLst>
            </p:cNvPr>
            <p:cNvSpPr/>
            <p:nvPr/>
          </p:nvSpPr>
          <p:spPr>
            <a:xfrm>
              <a:off x="764883" y="4674629"/>
              <a:ext cx="2752677" cy="4237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dataservices.library.jhu.edu</a:t>
              </a:r>
            </a:p>
          </p:txBody>
        </p:sp>
      </p:grpSp>
      <p:pic>
        <p:nvPicPr>
          <p:cNvPr id="10" name="Graphic 9">
            <a:extLst>
              <a:ext uri="{FF2B5EF4-FFF2-40B4-BE49-F238E27FC236}">
                <a16:creationId xmlns:a16="http://schemas.microsoft.com/office/drawing/2014/main" id="{D5B532C3-3D46-4667-AE8A-1A60E0DAEA16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472275" y="6061564"/>
            <a:ext cx="1149434" cy="4023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0F4965-A8F3-47EE-8F85-EA2D2C15775D}"/>
              </a:ext>
            </a:extLst>
          </p:cNvPr>
          <p:cNvSpPr/>
          <p:nvPr userDrawn="1"/>
        </p:nvSpPr>
        <p:spPr>
          <a:xfrm>
            <a:off x="1621709" y="6061564"/>
            <a:ext cx="56630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595959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These materials are licensed under a Creative Commons </a:t>
            </a:r>
            <a:r>
              <a:rPr lang="en-US" sz="1000" dirty="0">
                <a:solidFill>
                  <a:schemeClr val="accent5">
                    <a:lumMod val="7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Attribution-</a:t>
            </a:r>
            <a:r>
              <a:rPr lang="en-US" sz="1000" dirty="0" err="1">
                <a:solidFill>
                  <a:schemeClr val="accent5">
                    <a:lumMod val="7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NonCommercial</a:t>
            </a:r>
            <a:r>
              <a:rPr lang="en-US" sz="1000" dirty="0">
                <a:solidFill>
                  <a:schemeClr val="accent5">
                    <a:lumMod val="7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-</a:t>
            </a:r>
            <a:r>
              <a:rPr lang="en-US" sz="1000" dirty="0" err="1">
                <a:solidFill>
                  <a:schemeClr val="accent5">
                    <a:lumMod val="7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ShareAlike</a:t>
            </a:r>
            <a:r>
              <a:rPr lang="en-US" sz="1000" dirty="0">
                <a:solidFill>
                  <a:schemeClr val="accent5">
                    <a:lumMod val="7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 4.0 International License</a:t>
            </a:r>
            <a:r>
              <a:rPr lang="en-US" sz="1000" dirty="0">
                <a:solidFill>
                  <a:srgbClr val="595959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,</a:t>
            </a:r>
            <a:r>
              <a:rPr lang="en-US" sz="1000" dirty="0"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US" sz="1000" dirty="0">
                <a:solidFill>
                  <a:srgbClr val="595959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attributable to </a:t>
            </a:r>
            <a:r>
              <a:rPr lang="en-US" sz="1000" dirty="0">
                <a:solidFill>
                  <a:schemeClr val="accent5">
                    <a:lumMod val="7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Data Services</a:t>
            </a:r>
            <a:r>
              <a:rPr lang="en-US" sz="1000" dirty="0">
                <a:solidFill>
                  <a:srgbClr val="595959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, Johns Hopkins University.</a:t>
            </a:r>
          </a:p>
        </p:txBody>
      </p:sp>
    </p:spTree>
    <p:extLst>
      <p:ext uri="{BB962C8B-B14F-4D97-AF65-F5344CB8AC3E}">
        <p14:creationId xmlns:p14="http://schemas.microsoft.com/office/powerpoint/2010/main" val="388234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2C3775-725F-473D-84D8-0AB5106A64EE}"/>
              </a:ext>
            </a:extLst>
          </p:cNvPr>
          <p:cNvSpPr txBox="1"/>
          <p:nvPr userDrawn="1"/>
        </p:nvSpPr>
        <p:spPr>
          <a:xfrm>
            <a:off x="472275" y="328649"/>
            <a:ext cx="4737259" cy="10858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JHU Data Services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58A76F-D669-41B4-9A71-790348989A96}"/>
              </a:ext>
            </a:extLst>
          </p:cNvPr>
          <p:cNvSpPr txBox="1"/>
          <p:nvPr userDrawn="1"/>
        </p:nvSpPr>
        <p:spPr>
          <a:xfrm>
            <a:off x="472275" y="2225187"/>
            <a:ext cx="9363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200" dirty="0">
                <a:solidFill>
                  <a:srgbClr val="404040"/>
                </a:solidFill>
              </a:rPr>
              <a:t>WE HELP FACULTY, RESEARCHERS AND STUDENTS:</a:t>
            </a:r>
          </a:p>
        </p:txBody>
      </p:sp>
      <p:pic>
        <p:nvPicPr>
          <p:cNvPr id="5" name="Graphic 12">
            <a:extLst>
              <a:ext uri="{FF2B5EF4-FFF2-40B4-BE49-F238E27FC236}">
                <a16:creationId xmlns:a16="http://schemas.microsoft.com/office/drawing/2014/main" id="{09117087-D7FF-448F-A29B-A7A66FC27E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" y="3497581"/>
            <a:ext cx="12191993" cy="185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332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Data 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CD36527-F074-49E7-A134-1F491FE798C1}"/>
              </a:ext>
            </a:extLst>
          </p:cNvPr>
          <p:cNvSpPr/>
          <p:nvPr userDrawn="1"/>
        </p:nvSpPr>
        <p:spPr>
          <a:xfrm>
            <a:off x="0" y="0"/>
            <a:ext cx="12192000" cy="1397721"/>
          </a:xfrm>
          <a:prstGeom prst="rect">
            <a:avLst/>
          </a:prstGeom>
          <a:solidFill>
            <a:srgbClr val="451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58A76F-D669-41B4-9A71-790348989A96}"/>
              </a:ext>
            </a:extLst>
          </p:cNvPr>
          <p:cNvSpPr txBox="1"/>
          <p:nvPr userDrawn="1"/>
        </p:nvSpPr>
        <p:spPr>
          <a:xfrm>
            <a:off x="472275" y="2225187"/>
            <a:ext cx="9363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200" dirty="0">
                <a:solidFill>
                  <a:srgbClr val="404040"/>
                </a:solidFill>
              </a:rPr>
              <a:t>WE HELP FACULTY, RESEARCHERS AND STUDENTS:</a:t>
            </a:r>
          </a:p>
        </p:txBody>
      </p:sp>
      <p:pic>
        <p:nvPicPr>
          <p:cNvPr id="7" name="Graphic 12">
            <a:extLst>
              <a:ext uri="{FF2B5EF4-FFF2-40B4-BE49-F238E27FC236}">
                <a16:creationId xmlns:a16="http://schemas.microsoft.com/office/drawing/2014/main" id="{09117087-D7FF-448F-A29B-A7A66FC27E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" y="3497581"/>
            <a:ext cx="12191993" cy="185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393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CD36527-F074-49E7-A134-1F491FE798C1}"/>
              </a:ext>
            </a:extLst>
          </p:cNvPr>
          <p:cNvSpPr/>
          <p:nvPr userDrawn="1"/>
        </p:nvSpPr>
        <p:spPr>
          <a:xfrm>
            <a:off x="0" y="0"/>
            <a:ext cx="12192000" cy="1397721"/>
          </a:xfrm>
          <a:prstGeom prst="rect">
            <a:avLst/>
          </a:prstGeom>
          <a:solidFill>
            <a:srgbClr val="451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968831-E64F-4066-9A2E-07FBD1DF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46" y="191029"/>
            <a:ext cx="10515600" cy="1015663"/>
          </a:xfrm>
        </p:spPr>
        <p:txBody>
          <a:bodyPr/>
          <a:lstStyle>
            <a:lvl1pPr>
              <a:defRPr sz="6000" b="1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8CC6F-FE2D-4126-983A-8D47893ECC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Gentona Book" panose="00000500000000000000" pitchFamily="50" charset="0"/>
                <a:ea typeface="Gentona Book" panose="00000500000000000000" pitchFamily="50" charset="0"/>
                <a:cs typeface="Calibri" panose="020F0502020204030204" pitchFamily="34" charset="0"/>
              </a:defRPr>
            </a:lvl1pPr>
            <a:lvl2pPr>
              <a:defRPr>
                <a:latin typeface="Gentona Book" panose="00000500000000000000" pitchFamily="50" charset="0"/>
                <a:ea typeface="Gentona Book" panose="00000500000000000000" pitchFamily="50" charset="0"/>
                <a:cs typeface="Calibri" panose="020F0502020204030204" pitchFamily="34" charset="0"/>
              </a:defRPr>
            </a:lvl2pPr>
            <a:lvl3pPr>
              <a:defRPr>
                <a:latin typeface="Gentona Book" panose="00000500000000000000" pitchFamily="50" charset="0"/>
                <a:ea typeface="Gentona Book" panose="00000500000000000000" pitchFamily="50" charset="0"/>
                <a:cs typeface="Calibri" panose="020F0502020204030204" pitchFamily="34" charset="0"/>
              </a:defRPr>
            </a:lvl3pPr>
            <a:lvl4pPr>
              <a:defRPr>
                <a:latin typeface="Gentona Book" panose="00000500000000000000" pitchFamily="50" charset="0"/>
                <a:ea typeface="Gentona Book" panose="00000500000000000000" pitchFamily="50" charset="0"/>
                <a:cs typeface="Calibri" panose="020F0502020204030204" pitchFamily="34" charset="0"/>
              </a:defRPr>
            </a:lvl4pPr>
            <a:lvl5pPr>
              <a:defRPr>
                <a:latin typeface="Gentona Book" panose="00000500000000000000" pitchFamily="50" charset="0"/>
                <a:ea typeface="Gentona Book" panose="00000500000000000000" pitchFamily="50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7201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5B9E9-C8EA-48F1-892D-57B2330F16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DA6D2E-A313-4029-8F77-A1B20E6CBE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D36527-F074-49E7-A134-1F491FE798C1}"/>
              </a:ext>
            </a:extLst>
          </p:cNvPr>
          <p:cNvSpPr/>
          <p:nvPr userDrawn="1"/>
        </p:nvSpPr>
        <p:spPr>
          <a:xfrm>
            <a:off x="0" y="0"/>
            <a:ext cx="12192000" cy="1397721"/>
          </a:xfrm>
          <a:prstGeom prst="rect">
            <a:avLst/>
          </a:prstGeom>
          <a:solidFill>
            <a:srgbClr val="451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C968831-E64F-4066-9A2E-07FBD1DF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46" y="191029"/>
            <a:ext cx="10515600" cy="1015663"/>
          </a:xfrm>
        </p:spPr>
        <p:txBody>
          <a:bodyPr/>
          <a:lstStyle>
            <a:lvl1pPr>
              <a:defRPr sz="6000" b="1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8524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86C75-CB2D-4C5A-BE2F-693F5A773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13C8-46FB-4ED6-AD3B-A9A462ECC4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FB6EA0-040F-4D5C-AF08-2C735C6B7B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64626C-D1B6-4063-89A3-E8E35500FF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D36527-F074-49E7-A134-1F491FE798C1}"/>
              </a:ext>
            </a:extLst>
          </p:cNvPr>
          <p:cNvSpPr/>
          <p:nvPr userDrawn="1"/>
        </p:nvSpPr>
        <p:spPr>
          <a:xfrm>
            <a:off x="0" y="0"/>
            <a:ext cx="12192000" cy="1397721"/>
          </a:xfrm>
          <a:prstGeom prst="rect">
            <a:avLst/>
          </a:prstGeom>
          <a:solidFill>
            <a:srgbClr val="451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C968831-E64F-4066-9A2E-07FBD1DF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46" y="191029"/>
            <a:ext cx="10515600" cy="1015663"/>
          </a:xfrm>
        </p:spPr>
        <p:txBody>
          <a:bodyPr/>
          <a:lstStyle>
            <a:lvl1pPr>
              <a:defRPr sz="6000" b="1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9262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0684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8A134BB-1618-49A8-8808-9795A839970B}"/>
              </a:ext>
            </a:extLst>
          </p:cNvPr>
          <p:cNvSpPr/>
          <p:nvPr userDrawn="1"/>
        </p:nvSpPr>
        <p:spPr>
          <a:xfrm>
            <a:off x="0" y="0"/>
            <a:ext cx="12192000" cy="6758940"/>
          </a:xfrm>
          <a:prstGeom prst="rect">
            <a:avLst/>
          </a:prstGeom>
          <a:solidFill>
            <a:srgbClr val="451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68962" y="1872342"/>
            <a:ext cx="10084838" cy="1325563"/>
          </a:xfrm>
        </p:spPr>
        <p:txBody>
          <a:bodyPr>
            <a:noAutofit/>
          </a:bodyPr>
          <a:lstStyle>
            <a:lvl1pPr>
              <a:defRPr sz="8000" b="1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463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CA9F5F-C148-4655-90D8-45D2997C1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FB9E5-C8A2-4B6A-B3C9-FCEC8F431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B09DE4D-4376-4485-8F1A-400DBD97A2FB}"/>
              </a:ext>
            </a:extLst>
          </p:cNvPr>
          <p:cNvGrpSpPr/>
          <p:nvPr userDrawn="1"/>
        </p:nvGrpSpPr>
        <p:grpSpPr>
          <a:xfrm>
            <a:off x="0" y="6758940"/>
            <a:ext cx="12192000" cy="99060"/>
            <a:chOff x="0" y="6592824"/>
            <a:chExt cx="12192000" cy="26517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6C91823-7432-4528-9429-92C9881F32F6}"/>
                </a:ext>
              </a:extLst>
            </p:cNvPr>
            <p:cNvSpPr/>
            <p:nvPr/>
          </p:nvSpPr>
          <p:spPr>
            <a:xfrm>
              <a:off x="3084576" y="6592824"/>
              <a:ext cx="9107424" cy="265176"/>
            </a:xfrm>
            <a:prstGeom prst="rect">
              <a:avLst/>
            </a:prstGeom>
            <a:solidFill>
              <a:srgbClr val="451C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4026E2-4115-48F0-BC35-F6CEE9EB4EAC}"/>
                </a:ext>
              </a:extLst>
            </p:cNvPr>
            <p:cNvSpPr/>
            <p:nvPr/>
          </p:nvSpPr>
          <p:spPr>
            <a:xfrm>
              <a:off x="0" y="6592824"/>
              <a:ext cx="1542288" cy="265176"/>
            </a:xfrm>
            <a:prstGeom prst="rect">
              <a:avLst/>
            </a:prstGeom>
            <a:solidFill>
              <a:srgbClr val="E934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949B379-EF2C-4D95-B8A4-CCD125843C00}"/>
                </a:ext>
              </a:extLst>
            </p:cNvPr>
            <p:cNvSpPr/>
            <p:nvPr/>
          </p:nvSpPr>
          <p:spPr>
            <a:xfrm>
              <a:off x="1539240" y="6592824"/>
              <a:ext cx="1545336" cy="265176"/>
            </a:xfrm>
            <a:prstGeom prst="rect">
              <a:avLst/>
            </a:prstGeom>
            <a:solidFill>
              <a:srgbClr val="01CD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10524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1" r:id="rId3"/>
    <p:sldLayoutId id="2147483650" r:id="rId4"/>
    <p:sldLayoutId id="2147483652" r:id="rId5"/>
    <p:sldLayoutId id="2147483653" r:id="rId6"/>
    <p:sldLayoutId id="2147483655" r:id="rId7"/>
    <p:sldLayoutId id="2147483660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404040"/>
          </a:solidFill>
          <a:latin typeface="Fira Sans" panose="020B0503050000020004" pitchFamily="34" charset="0"/>
          <a:ea typeface="Fira Sans" panose="020B05030500000200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2800" kern="1200">
          <a:solidFill>
            <a:srgbClr val="404040"/>
          </a:solidFill>
          <a:latin typeface="Gentona Book" panose="00000500000000000000" pitchFamily="50" charset="0"/>
          <a:ea typeface="Fira Sans" panose="020B05030500000200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2400" kern="1200">
          <a:solidFill>
            <a:srgbClr val="404040"/>
          </a:solidFill>
          <a:latin typeface="Gentona Book" panose="00000500000000000000" pitchFamily="50" charset="0"/>
          <a:ea typeface="Fira Sans" panose="020B05030500000200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2000" kern="1200">
          <a:solidFill>
            <a:srgbClr val="404040"/>
          </a:solidFill>
          <a:latin typeface="Gentona Book" panose="00000500000000000000" pitchFamily="50" charset="0"/>
          <a:ea typeface="Fira Sans" panose="020B05030500000200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1800" kern="1200">
          <a:solidFill>
            <a:srgbClr val="404040"/>
          </a:solidFill>
          <a:latin typeface="Gentona Book" panose="00000500000000000000" pitchFamily="50" charset="0"/>
          <a:ea typeface="Fira Sans" panose="020B05030500000200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1800" kern="1200">
          <a:solidFill>
            <a:srgbClr val="404040"/>
          </a:solidFill>
          <a:latin typeface="Gentona Book" panose="00000500000000000000" pitchFamily="50" charset="0"/>
          <a:ea typeface="Fira Sans" panose="020B05030500000200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esri_databrowser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library.jhu.edu/gis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bit.ly/data-bytes-survey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bit.ly/data-bytes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653B17D-A344-47AF-9C03-4CF62B98A58E}"/>
              </a:ext>
            </a:extLst>
          </p:cNvPr>
          <p:cNvSpPr txBox="1"/>
          <p:nvPr/>
        </p:nvSpPr>
        <p:spPr>
          <a:xfrm>
            <a:off x="472275" y="328649"/>
            <a:ext cx="59442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>
                <a:solidFill>
                  <a:srgbClr val="40404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Creating Infographics</a:t>
            </a:r>
          </a:p>
          <a:p>
            <a:r>
              <a:rPr lang="en-US" sz="4500" b="1" dirty="0">
                <a:solidFill>
                  <a:srgbClr val="40404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With Business Analyst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52B7999-77D4-479C-A6D3-C76EB39F5350}"/>
              </a:ext>
            </a:extLst>
          </p:cNvPr>
          <p:cNvSpPr/>
          <p:nvPr/>
        </p:nvSpPr>
        <p:spPr>
          <a:xfrm>
            <a:off x="472275" y="2043196"/>
            <a:ext cx="6096000" cy="133882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sz="3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cs typeface="Calibri" panose="020F0502020204030204" pitchFamily="34" charset="0"/>
              </a:rPr>
              <a:t>Reina Chano Murray</a:t>
            </a:r>
            <a:endParaRPr lang="en-US" sz="3300" dirty="0">
              <a:solidFill>
                <a:schemeClr val="tx1">
                  <a:lumMod val="75000"/>
                  <a:lumOff val="2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cs typeface="Calibri" panose="020F0502020204030204" pitchFamily="34" charset="0"/>
              </a:rPr>
              <a:t>JHU Data Services</a:t>
            </a:r>
          </a:p>
        </p:txBody>
      </p:sp>
      <p:pic>
        <p:nvPicPr>
          <p:cNvPr id="4" name="Picture 2" descr="Demographic Mapping &amp; Site Selection Software | ArcGIS Business Analy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2262" y="5978106"/>
            <a:ext cx="678968" cy="67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0956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Esri Demographics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77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Examine data via </a:t>
            </a:r>
            <a:r>
              <a:rPr lang="en-US" dirty="0" err="1" smtClean="0"/>
              <a:t>Esri’s</a:t>
            </a:r>
            <a:r>
              <a:rPr lang="en-US" dirty="0" smtClean="0"/>
              <a:t> Data Browser and documentation pages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</a:t>
            </a:r>
            <a:r>
              <a:rPr lang="en-US" sz="2000" dirty="0" smtClean="0">
                <a:hlinkClick r:id="rId2"/>
              </a:rPr>
              <a:t>bit.ly/esri_databrowser</a:t>
            </a:r>
            <a:r>
              <a:rPr lang="en-US" sz="20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980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79" y="60385"/>
            <a:ext cx="11460255" cy="667684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0667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start?</a:t>
            </a:r>
            <a:br>
              <a:rPr lang="en-US" dirty="0" smtClean="0"/>
            </a:br>
            <a:r>
              <a:rPr lang="en-US" sz="2000" dirty="0" smtClean="0"/>
              <a:t>Demo time!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37887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What We’ll Cover</a:t>
            </a:r>
          </a:p>
          <a:p>
            <a:r>
              <a:rPr lang="en-US" dirty="0" smtClean="0"/>
              <a:t>How to access Business Analyst Online (BAO)</a:t>
            </a:r>
          </a:p>
          <a:p>
            <a:r>
              <a:rPr lang="en-US" dirty="0" smtClean="0"/>
              <a:t>Adding layers/data from ArcGIS Online</a:t>
            </a:r>
          </a:p>
          <a:p>
            <a:r>
              <a:rPr lang="en-US" dirty="0" smtClean="0"/>
              <a:t>Adding data directly in BAO</a:t>
            </a:r>
          </a:p>
          <a:p>
            <a:r>
              <a:rPr lang="en-US" dirty="0" smtClean="0"/>
              <a:t>Creating a report</a:t>
            </a:r>
          </a:p>
          <a:p>
            <a:r>
              <a:rPr lang="en-US" dirty="0" smtClean="0"/>
              <a:t>Creating an infographic</a:t>
            </a:r>
          </a:p>
          <a:p>
            <a:r>
              <a:rPr lang="en-US" dirty="0" smtClean="0"/>
              <a:t>Accessing tutorials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643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access it?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2219" r="496"/>
          <a:stretch/>
        </p:blipFill>
        <p:spPr>
          <a:xfrm>
            <a:off x="8105774" y="1537534"/>
            <a:ext cx="3924301" cy="515003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4410075" y="1764229"/>
            <a:ext cx="2924175" cy="2312471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49605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Business Analyst is accessed through </a:t>
            </a:r>
            <a:br>
              <a:rPr lang="en-US" dirty="0" smtClean="0"/>
            </a:br>
            <a:r>
              <a:rPr lang="en-US" b="1" dirty="0" smtClean="0"/>
              <a:t>JHU’s ArcGIS Online organization</a:t>
            </a:r>
            <a:r>
              <a:rPr lang="en-US" dirty="0" smtClean="0"/>
              <a:t> </a:t>
            </a:r>
          </a:p>
          <a:p>
            <a:r>
              <a:rPr lang="en-US" dirty="0" smtClean="0"/>
              <a:t>As long as you have an active and valid</a:t>
            </a:r>
            <a:br>
              <a:rPr lang="en-US" dirty="0" smtClean="0"/>
            </a:br>
            <a:r>
              <a:rPr lang="en-US" dirty="0" smtClean="0"/>
              <a:t>JHED, you have access to JHU’s suite</a:t>
            </a:r>
            <a:r>
              <a:rPr lang="en-US" dirty="0"/>
              <a:t> </a:t>
            </a:r>
            <a:r>
              <a:rPr lang="en-US" dirty="0" smtClean="0"/>
              <a:t>of</a:t>
            </a:r>
            <a:br>
              <a:rPr lang="en-US" dirty="0" smtClean="0"/>
            </a:br>
            <a:r>
              <a:rPr lang="en-US" dirty="0" smtClean="0"/>
              <a:t>Esri software and web applications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See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guides.library.jhu.edu/gis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557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2932"/>
            <a:ext cx="12192000" cy="641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1679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1E2853F1-C0B1-41C4-981E-A0299E8798A8}"/>
              </a:ext>
            </a:extLst>
          </p:cNvPr>
          <p:cNvSpPr/>
          <p:nvPr/>
        </p:nvSpPr>
        <p:spPr>
          <a:xfrm>
            <a:off x="9293605" y="1354913"/>
            <a:ext cx="2898395" cy="5401487"/>
          </a:xfrm>
          <a:prstGeom prst="rect">
            <a:avLst/>
          </a:prstGeom>
          <a:solidFill>
            <a:srgbClr val="451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D36527-F074-49E7-A134-1F491FE798C1}"/>
              </a:ext>
            </a:extLst>
          </p:cNvPr>
          <p:cNvSpPr/>
          <p:nvPr/>
        </p:nvSpPr>
        <p:spPr>
          <a:xfrm>
            <a:off x="0" y="0"/>
            <a:ext cx="12192000" cy="1397721"/>
          </a:xfrm>
          <a:prstGeom prst="rect">
            <a:avLst/>
          </a:prstGeom>
          <a:solidFill>
            <a:srgbClr val="451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45DAFE-4D16-472C-95CC-7B4164F5BD02}"/>
              </a:ext>
            </a:extLst>
          </p:cNvPr>
          <p:cNvSpPr txBox="1"/>
          <p:nvPr/>
        </p:nvSpPr>
        <p:spPr>
          <a:xfrm>
            <a:off x="278476" y="202604"/>
            <a:ext cx="107574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Fall 2022 Data Bytes Schedule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F1C21C7-EC9A-4FC5-82A0-E4AC5481CE4B}"/>
              </a:ext>
            </a:extLst>
          </p:cNvPr>
          <p:cNvSpPr/>
          <p:nvPr/>
        </p:nvSpPr>
        <p:spPr>
          <a:xfrm>
            <a:off x="9526106" y="3756925"/>
            <a:ext cx="2751018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Thank you </a:t>
            </a:r>
          </a:p>
          <a:p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for attending!</a:t>
            </a:r>
            <a:br>
              <a:rPr lang="en-US" sz="2800" b="1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</a:b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</a:p>
          <a:p>
            <a:r>
              <a:rPr lang="en-US" sz="2300" b="1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Please complete our survey at:</a:t>
            </a:r>
          </a:p>
          <a:p>
            <a:r>
              <a:rPr lang="en-US" sz="23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bit.ly/data-bytes-survey </a:t>
            </a:r>
            <a:r>
              <a:rPr lang="en-US" sz="23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8625084-1835-41FC-991A-1D9B55FC2C1F}"/>
              </a:ext>
            </a:extLst>
          </p:cNvPr>
          <p:cNvSpPr/>
          <p:nvPr/>
        </p:nvSpPr>
        <p:spPr>
          <a:xfrm>
            <a:off x="1508" y="1354268"/>
            <a:ext cx="9408499" cy="5404126"/>
          </a:xfrm>
          <a:prstGeom prst="round1Rect">
            <a:avLst>
              <a:gd name="adj" fmla="val 419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EC0E7FF-5A22-4EA7-8D2E-B16CCDC04EB4}"/>
              </a:ext>
            </a:extLst>
          </p:cNvPr>
          <p:cNvGrpSpPr/>
          <p:nvPr/>
        </p:nvGrpSpPr>
        <p:grpSpPr>
          <a:xfrm>
            <a:off x="375724" y="2368715"/>
            <a:ext cx="4108375" cy="808172"/>
            <a:chOff x="755374" y="2336820"/>
            <a:chExt cx="4108375" cy="80817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86C054F-75AD-423E-9BBD-E089BF7C5D4A}"/>
                </a:ext>
              </a:extLst>
            </p:cNvPr>
            <p:cNvSpPr/>
            <p:nvPr/>
          </p:nvSpPr>
          <p:spPr>
            <a:xfrm>
              <a:off x="759740" y="2336820"/>
              <a:ext cx="410400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bg1">
                      <a:lumMod val="50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Finding Maps and Map Data</a:t>
              </a:r>
              <a:r>
                <a:rPr lang="en-US" sz="2400" dirty="0">
                  <a:solidFill>
                    <a:schemeClr val="bg1">
                      <a:lumMod val="50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34D6571-A8FD-4CA0-806D-DE7EFFF537F3}"/>
                </a:ext>
              </a:extLst>
            </p:cNvPr>
            <p:cNvSpPr/>
            <p:nvPr/>
          </p:nvSpPr>
          <p:spPr>
            <a:xfrm>
              <a:off x="755374" y="2744882"/>
              <a:ext cx="120257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Sept 12</a:t>
              </a:r>
              <a:r>
                <a:rPr lang="en-US" sz="2000" b="1" baseline="30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th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02F850BD-645A-4298-8F02-ED24F23DB8D6}"/>
              </a:ext>
            </a:extLst>
          </p:cNvPr>
          <p:cNvSpPr/>
          <p:nvPr/>
        </p:nvSpPr>
        <p:spPr>
          <a:xfrm>
            <a:off x="268895" y="1646106"/>
            <a:ext cx="118135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All sessions are on Mondays from 12 to 1 pm. </a:t>
            </a:r>
          </a:p>
          <a:p>
            <a:endParaRPr 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4388368-43EC-4F77-8D1D-916765E978DF}"/>
              </a:ext>
            </a:extLst>
          </p:cNvPr>
          <p:cNvGrpSpPr/>
          <p:nvPr/>
        </p:nvGrpSpPr>
        <p:grpSpPr>
          <a:xfrm>
            <a:off x="375724" y="3360693"/>
            <a:ext cx="3316491" cy="802176"/>
            <a:chOff x="755374" y="3211424"/>
            <a:chExt cx="3316491" cy="80217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5502981-E084-4844-AE09-BF3E52C1E164}"/>
                </a:ext>
              </a:extLst>
            </p:cNvPr>
            <p:cNvSpPr/>
            <p:nvPr/>
          </p:nvSpPr>
          <p:spPr>
            <a:xfrm>
              <a:off x="759740" y="3211424"/>
              <a:ext cx="33121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bg1">
                      <a:lumMod val="50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Choosing a Python IDE</a:t>
              </a:r>
              <a:endParaRPr lang="en-US" sz="2400" dirty="0">
                <a:solidFill>
                  <a:schemeClr val="bg1">
                    <a:lumMod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3D3056-EF2A-48F9-9D40-8E48842536E0}"/>
                </a:ext>
              </a:extLst>
            </p:cNvPr>
            <p:cNvSpPr/>
            <p:nvPr/>
          </p:nvSpPr>
          <p:spPr>
            <a:xfrm>
              <a:off x="755374" y="3613490"/>
              <a:ext cx="12137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Sept 19</a:t>
              </a:r>
              <a:r>
                <a:rPr lang="en-US" sz="2000" b="1" baseline="30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th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20A85DE-9FCB-4483-8EBE-D8C397BAED54}"/>
              </a:ext>
            </a:extLst>
          </p:cNvPr>
          <p:cNvGrpSpPr/>
          <p:nvPr/>
        </p:nvGrpSpPr>
        <p:grpSpPr>
          <a:xfrm>
            <a:off x="375723" y="4334433"/>
            <a:ext cx="3617857" cy="1142687"/>
            <a:chOff x="755373" y="4086028"/>
            <a:chExt cx="3617857" cy="114268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35AF711-2456-4002-AB7B-23668C25BC83}"/>
                </a:ext>
              </a:extLst>
            </p:cNvPr>
            <p:cNvSpPr/>
            <p:nvPr/>
          </p:nvSpPr>
          <p:spPr>
            <a:xfrm>
              <a:off x="759740" y="4086028"/>
              <a:ext cx="361349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latin typeface="Fira Sans" panose="020B0503050000020004" pitchFamily="34" charset="0"/>
                  <a:ea typeface="Fira Sans" panose="020B0503050000020004" pitchFamily="34" charset="0"/>
                </a:rPr>
                <a:t>Creating Infographics in </a:t>
              </a:r>
            </a:p>
            <a:p>
              <a:r>
                <a:rPr lang="en-US" sz="2400" b="1" dirty="0">
                  <a:latin typeface="Fira Sans" panose="020B0503050000020004" pitchFamily="34" charset="0"/>
                  <a:ea typeface="Fira Sans" panose="020B0503050000020004" pitchFamily="34" charset="0"/>
                </a:rPr>
                <a:t>Business Analyst</a:t>
              </a:r>
              <a:endParaRPr lang="en-US" sz="2400" dirty="0"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BCF336B-DEB5-4492-9BDA-CED5C46D7142}"/>
                </a:ext>
              </a:extLst>
            </p:cNvPr>
            <p:cNvSpPr/>
            <p:nvPr/>
          </p:nvSpPr>
          <p:spPr>
            <a:xfrm>
              <a:off x="755373" y="4828605"/>
              <a:ext cx="122822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Sept 26</a:t>
              </a:r>
              <a:r>
                <a:rPr lang="en-US" sz="2000" b="1" baseline="30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th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7163C91-4D81-46A0-83AD-2F9F57AA18AD}"/>
              </a:ext>
            </a:extLst>
          </p:cNvPr>
          <p:cNvGrpSpPr/>
          <p:nvPr/>
        </p:nvGrpSpPr>
        <p:grpSpPr>
          <a:xfrm>
            <a:off x="375723" y="5659202"/>
            <a:ext cx="4247836" cy="787771"/>
            <a:chOff x="755373" y="5329963"/>
            <a:chExt cx="4247836" cy="78777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0A89BA-38FF-4797-9497-10CD69D248CA}"/>
                </a:ext>
              </a:extLst>
            </p:cNvPr>
            <p:cNvSpPr/>
            <p:nvPr/>
          </p:nvSpPr>
          <p:spPr>
            <a:xfrm>
              <a:off x="759740" y="5329963"/>
              <a:ext cx="424346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latin typeface="Fira Sans" panose="020B0503050000020004" pitchFamily="34" charset="0"/>
                  <a:ea typeface="Fira Sans" panose="020B0503050000020004" pitchFamily="34" charset="0"/>
                </a:rPr>
                <a:t>Debugging your Python Code</a:t>
              </a:r>
              <a:endParaRPr lang="en-US" sz="2400" dirty="0"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B7E1C34-6FB8-49F9-B951-E60B4EFFE1F4}"/>
                </a:ext>
              </a:extLst>
            </p:cNvPr>
            <p:cNvSpPr/>
            <p:nvPr/>
          </p:nvSpPr>
          <p:spPr>
            <a:xfrm>
              <a:off x="755373" y="5717624"/>
              <a:ext cx="101021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Oct 3</a:t>
              </a:r>
              <a:r>
                <a:rPr lang="en-US" sz="2000" b="1" baseline="30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rd</a:t>
              </a:r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 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DCEC3AC-DFD5-468E-9069-852CEA4D94C7}"/>
              </a:ext>
            </a:extLst>
          </p:cNvPr>
          <p:cNvGrpSpPr/>
          <p:nvPr/>
        </p:nvGrpSpPr>
        <p:grpSpPr>
          <a:xfrm>
            <a:off x="4862121" y="3373469"/>
            <a:ext cx="3369833" cy="776625"/>
            <a:chOff x="5241771" y="3211533"/>
            <a:chExt cx="3369833" cy="77662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98A0569-CDCF-42FF-A5F4-310BB7078214}"/>
                </a:ext>
              </a:extLst>
            </p:cNvPr>
            <p:cNvSpPr/>
            <p:nvPr/>
          </p:nvSpPr>
          <p:spPr>
            <a:xfrm>
              <a:off x="5241771" y="3211533"/>
              <a:ext cx="33698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latin typeface="Fira Sans" panose="020B0503050000020004" pitchFamily="34" charset="0"/>
                  <a:ea typeface="Fira Sans" panose="020B0503050000020004" pitchFamily="34" charset="0"/>
                </a:rPr>
                <a:t>Introduction to Leaflet</a:t>
              </a:r>
              <a:endParaRPr lang="en-US" sz="2400" dirty="0"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8BEA6F5-F1A9-4A1F-93BB-D10FACF3124D}"/>
                </a:ext>
              </a:extLst>
            </p:cNvPr>
            <p:cNvSpPr/>
            <p:nvPr/>
          </p:nvSpPr>
          <p:spPr>
            <a:xfrm>
              <a:off x="5241771" y="3588048"/>
              <a:ext cx="110959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Oct 17</a:t>
              </a:r>
              <a:r>
                <a:rPr lang="en-US" sz="2000" b="1" baseline="30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th</a:t>
              </a:r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 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CBA9AB1-A55E-41E0-974A-89FEA7CE0D6E}"/>
              </a:ext>
            </a:extLst>
          </p:cNvPr>
          <p:cNvGrpSpPr/>
          <p:nvPr/>
        </p:nvGrpSpPr>
        <p:grpSpPr>
          <a:xfrm>
            <a:off x="4862121" y="2368715"/>
            <a:ext cx="4487126" cy="773137"/>
            <a:chOff x="5241771" y="2336820"/>
            <a:chExt cx="4487126" cy="77313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B5DD224-83E6-4D3D-B295-715A40BC1444}"/>
                </a:ext>
              </a:extLst>
            </p:cNvPr>
            <p:cNvSpPr/>
            <p:nvPr/>
          </p:nvSpPr>
          <p:spPr>
            <a:xfrm>
              <a:off x="5241771" y="2336820"/>
              <a:ext cx="448712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latin typeface="Fira Sans" panose="020B0503050000020004" pitchFamily="34" charset="0"/>
                  <a:ea typeface="Fira Sans" panose="020B0503050000020004" pitchFamily="34" charset="0"/>
                </a:rPr>
                <a:t>Speeding up your Python Code</a:t>
              </a:r>
              <a:endParaRPr lang="en-US" sz="2400" dirty="0"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E782C86-C30D-4F0C-AFBA-6A54B7FBBDA9}"/>
                </a:ext>
              </a:extLst>
            </p:cNvPr>
            <p:cNvSpPr/>
            <p:nvPr/>
          </p:nvSpPr>
          <p:spPr>
            <a:xfrm>
              <a:off x="5241771" y="2709847"/>
              <a:ext cx="114005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Oct 10</a:t>
              </a:r>
              <a:r>
                <a:rPr lang="en-US" sz="2000" b="1" baseline="30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th</a:t>
              </a:r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 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159AD42-4F0D-42E1-8AEB-CB64B3250DC8}"/>
              </a:ext>
            </a:extLst>
          </p:cNvPr>
          <p:cNvGrpSpPr/>
          <p:nvPr/>
        </p:nvGrpSpPr>
        <p:grpSpPr>
          <a:xfrm>
            <a:off x="4862121" y="4307820"/>
            <a:ext cx="3193503" cy="1195912"/>
            <a:chOff x="5241771" y="4086246"/>
            <a:chExt cx="3193503" cy="119591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5950CB-17B4-40FA-91EE-DED2CF0E3714}"/>
                </a:ext>
              </a:extLst>
            </p:cNvPr>
            <p:cNvSpPr/>
            <p:nvPr/>
          </p:nvSpPr>
          <p:spPr>
            <a:xfrm>
              <a:off x="5241771" y="4086246"/>
              <a:ext cx="3193503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latin typeface="Fira Sans" panose="020B0503050000020004" pitchFamily="34" charset="0"/>
                  <a:ea typeface="Fira Sans" panose="020B0503050000020004" pitchFamily="34" charset="0"/>
                </a:rPr>
                <a:t>Advanced </a:t>
              </a:r>
              <a:r>
                <a:rPr lang="en-US" sz="2400" b="1" dirty="0" err="1">
                  <a:latin typeface="Fira Sans" panose="020B0503050000020004" pitchFamily="34" charset="0"/>
                  <a:ea typeface="Fira Sans" panose="020B0503050000020004" pitchFamily="34" charset="0"/>
                </a:rPr>
                <a:t>StoryMaps</a:t>
              </a:r>
              <a:r>
                <a:rPr lang="en-US" sz="2400" b="1" dirty="0">
                  <a:latin typeface="Fira Sans" panose="020B0503050000020004" pitchFamily="34" charset="0"/>
                  <a:ea typeface="Fira Sans" panose="020B0503050000020004" pitchFamily="34" charset="0"/>
                </a:rPr>
                <a:t> </a:t>
              </a:r>
            </a:p>
            <a:p>
              <a:r>
                <a:rPr lang="en-US" sz="2400" b="1" dirty="0">
                  <a:latin typeface="Fira Sans" panose="020B0503050000020004" pitchFamily="34" charset="0"/>
                  <a:ea typeface="Fira Sans" panose="020B0503050000020004" pitchFamily="34" charset="0"/>
                </a:rPr>
                <a:t>Tips and Tricks</a:t>
              </a:r>
              <a:endParaRPr lang="en-US" sz="2400" dirty="0"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A341647-927F-41F8-87B2-16E6FACB8F52}"/>
                </a:ext>
              </a:extLst>
            </p:cNvPr>
            <p:cNvSpPr/>
            <p:nvPr/>
          </p:nvSpPr>
          <p:spPr>
            <a:xfrm>
              <a:off x="5241771" y="4882048"/>
              <a:ext cx="108715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Oct 24</a:t>
              </a:r>
              <a:r>
                <a:rPr lang="en-US" sz="2000" b="1" baseline="30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th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AE6A3DA-BC8E-4F93-835F-325F14749231}"/>
              </a:ext>
            </a:extLst>
          </p:cNvPr>
          <p:cNvGrpSpPr/>
          <p:nvPr/>
        </p:nvGrpSpPr>
        <p:grpSpPr>
          <a:xfrm>
            <a:off x="4846767" y="5632751"/>
            <a:ext cx="3683346" cy="840673"/>
            <a:chOff x="5226417" y="5330291"/>
            <a:chExt cx="3683346" cy="84067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1A25F05-1450-4AEE-81D7-24D3035ACB57}"/>
                </a:ext>
              </a:extLst>
            </p:cNvPr>
            <p:cNvSpPr/>
            <p:nvPr/>
          </p:nvSpPr>
          <p:spPr>
            <a:xfrm>
              <a:off x="5241771" y="5330291"/>
              <a:ext cx="366799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latin typeface="Fira Sans" panose="020B0503050000020004" pitchFamily="34" charset="0"/>
                  <a:ea typeface="Fira Sans" panose="020B0503050000020004" pitchFamily="34" charset="0"/>
                </a:rPr>
                <a:t>Introduction to APIs in R</a:t>
              </a:r>
              <a:r>
                <a:rPr lang="en-US" sz="2400" dirty="0">
                  <a:latin typeface="Fira Sans" panose="020B0503050000020004" pitchFamily="34" charset="0"/>
                  <a:ea typeface="Fira Sans" panose="020B0503050000020004" pitchFamily="34" charset="0"/>
                </a:rPr>
                <a:t> 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FE4B4DA-AAEA-42CC-AA15-5A3742CD3E30}"/>
                </a:ext>
              </a:extLst>
            </p:cNvPr>
            <p:cNvSpPr/>
            <p:nvPr/>
          </p:nvSpPr>
          <p:spPr>
            <a:xfrm>
              <a:off x="5226417" y="5770854"/>
              <a:ext cx="10454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Oct 31</a:t>
              </a:r>
              <a:r>
                <a:rPr lang="en-US" sz="2000" b="1" baseline="30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st</a:t>
              </a:r>
              <a:endPara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endParaRP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66CC0B30-E21B-4FDD-BE98-C99F340A7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08318" y="5761799"/>
              <a:ext cx="347018" cy="347018"/>
            </a:xfrm>
            <a:prstGeom prst="rect">
              <a:avLst/>
            </a:prstGeom>
          </p:spPr>
        </p:pic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70BC5B2A-62C9-4385-B1EC-7BEE15BABA3B}"/>
              </a:ext>
            </a:extLst>
          </p:cNvPr>
          <p:cNvSpPr/>
          <p:nvPr/>
        </p:nvSpPr>
        <p:spPr>
          <a:xfrm>
            <a:off x="9526106" y="2586907"/>
            <a:ext cx="25759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b="1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More info at: </a:t>
            </a:r>
            <a:r>
              <a:rPr lang="en-US" sz="23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 action="ppaction://hlinkfile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bit.ly/data-bytes</a:t>
            </a:r>
            <a:r>
              <a:rPr lang="en-US" sz="23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endParaRPr lang="en-US" sz="23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F2AAFD4-32F5-4919-829F-DA44FE11C71D}"/>
              </a:ext>
            </a:extLst>
          </p:cNvPr>
          <p:cNvCxnSpPr>
            <a:cxnSpLocks/>
          </p:cNvCxnSpPr>
          <p:nvPr/>
        </p:nvCxnSpPr>
        <p:spPr>
          <a:xfrm>
            <a:off x="349590" y="2471679"/>
            <a:ext cx="0" cy="610195"/>
          </a:xfrm>
          <a:prstGeom prst="line">
            <a:avLst/>
          </a:prstGeom>
          <a:ln w="57150" cap="rnd">
            <a:solidFill>
              <a:srgbClr val="E934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7F4A0CA6-6C9A-4969-844D-C13F2D723153}"/>
              </a:ext>
            </a:extLst>
          </p:cNvPr>
          <p:cNvCxnSpPr>
            <a:cxnSpLocks/>
          </p:cNvCxnSpPr>
          <p:nvPr/>
        </p:nvCxnSpPr>
        <p:spPr>
          <a:xfrm>
            <a:off x="349590" y="3457659"/>
            <a:ext cx="0" cy="610195"/>
          </a:xfrm>
          <a:prstGeom prst="line">
            <a:avLst/>
          </a:prstGeom>
          <a:ln w="57150" cap="rnd">
            <a:solidFill>
              <a:srgbClr val="01CD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1AE6C9C-1377-48B8-A612-06D28AA16144}"/>
              </a:ext>
            </a:extLst>
          </p:cNvPr>
          <p:cNvCxnSpPr>
            <a:cxnSpLocks/>
          </p:cNvCxnSpPr>
          <p:nvPr/>
        </p:nvCxnSpPr>
        <p:spPr>
          <a:xfrm>
            <a:off x="349590" y="4444833"/>
            <a:ext cx="0" cy="931801"/>
          </a:xfrm>
          <a:prstGeom prst="line">
            <a:avLst/>
          </a:prstGeom>
          <a:ln w="57150" cap="rnd">
            <a:solidFill>
              <a:srgbClr val="E934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4F99B02D-7ADF-486D-914E-FEA206C4723C}"/>
              </a:ext>
            </a:extLst>
          </p:cNvPr>
          <p:cNvCxnSpPr>
            <a:cxnSpLocks/>
          </p:cNvCxnSpPr>
          <p:nvPr/>
        </p:nvCxnSpPr>
        <p:spPr>
          <a:xfrm>
            <a:off x="349590" y="5768216"/>
            <a:ext cx="0" cy="610195"/>
          </a:xfrm>
          <a:prstGeom prst="line">
            <a:avLst/>
          </a:prstGeom>
          <a:ln w="57150" cap="rnd">
            <a:solidFill>
              <a:srgbClr val="01CD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09E1638-18B5-4DCE-9A7D-D72223D41021}"/>
              </a:ext>
            </a:extLst>
          </p:cNvPr>
          <p:cNvCxnSpPr>
            <a:cxnSpLocks/>
          </p:cNvCxnSpPr>
          <p:nvPr/>
        </p:nvCxnSpPr>
        <p:spPr>
          <a:xfrm>
            <a:off x="4848348" y="4411856"/>
            <a:ext cx="0" cy="964778"/>
          </a:xfrm>
          <a:prstGeom prst="line">
            <a:avLst/>
          </a:prstGeom>
          <a:ln w="57150" cap="rnd">
            <a:solidFill>
              <a:srgbClr val="E934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D11816D-92B9-4D9A-B3C1-162ADE9BF64A}"/>
              </a:ext>
            </a:extLst>
          </p:cNvPr>
          <p:cNvCxnSpPr>
            <a:cxnSpLocks/>
          </p:cNvCxnSpPr>
          <p:nvPr/>
        </p:nvCxnSpPr>
        <p:spPr>
          <a:xfrm>
            <a:off x="4848348" y="2480512"/>
            <a:ext cx="0" cy="522459"/>
          </a:xfrm>
          <a:prstGeom prst="line">
            <a:avLst/>
          </a:prstGeom>
          <a:ln w="57150" cap="rnd">
            <a:solidFill>
              <a:srgbClr val="01CD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5CC531ED-05A3-4AA3-9823-21C40B9833C2}"/>
              </a:ext>
            </a:extLst>
          </p:cNvPr>
          <p:cNvCxnSpPr>
            <a:cxnSpLocks/>
          </p:cNvCxnSpPr>
          <p:nvPr/>
        </p:nvCxnSpPr>
        <p:spPr>
          <a:xfrm>
            <a:off x="4848348" y="3501528"/>
            <a:ext cx="0" cy="522459"/>
          </a:xfrm>
          <a:prstGeom prst="line">
            <a:avLst/>
          </a:prstGeom>
          <a:ln w="57150" cap="rnd">
            <a:solidFill>
              <a:srgbClr val="E934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D804C05-873B-4CF3-815E-1B2E0D2E056D}"/>
              </a:ext>
            </a:extLst>
          </p:cNvPr>
          <p:cNvCxnSpPr>
            <a:cxnSpLocks/>
          </p:cNvCxnSpPr>
          <p:nvPr/>
        </p:nvCxnSpPr>
        <p:spPr>
          <a:xfrm>
            <a:off x="4848348" y="5803029"/>
            <a:ext cx="0" cy="522459"/>
          </a:xfrm>
          <a:prstGeom prst="line">
            <a:avLst/>
          </a:prstGeom>
          <a:ln w="57150" cap="rnd">
            <a:solidFill>
              <a:srgbClr val="01CD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4382A304-DAAA-4913-AD31-0BDBFA6E200B}"/>
              </a:ext>
            </a:extLst>
          </p:cNvPr>
          <p:cNvSpPr/>
          <p:nvPr/>
        </p:nvSpPr>
        <p:spPr>
          <a:xfrm>
            <a:off x="9526106" y="1466652"/>
            <a:ext cx="3732444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b="1" dirty="0">
                <a:solidFill>
                  <a:srgbClr val="E93479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GIS and Maps</a:t>
            </a:r>
          </a:p>
          <a:p>
            <a:r>
              <a:rPr lang="en-US" sz="2600" b="1" dirty="0">
                <a:solidFill>
                  <a:srgbClr val="01CDF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3311407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011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6009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CB3B7-D09C-464E-A927-58229A95C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is Business Analyst?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data is available? </a:t>
            </a:r>
            <a:r>
              <a:rPr lang="en-US" sz="2000" dirty="0" smtClean="0"/>
              <a:t>(Esri Demographics)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How do I start? </a:t>
            </a:r>
            <a:r>
              <a:rPr lang="en-US" sz="2000" dirty="0" smtClean="0"/>
              <a:t>(demonstrations)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D36527-F074-49E7-A134-1F491FE798C1}"/>
              </a:ext>
            </a:extLst>
          </p:cNvPr>
          <p:cNvSpPr/>
          <p:nvPr/>
        </p:nvSpPr>
        <p:spPr>
          <a:xfrm>
            <a:off x="0" y="0"/>
            <a:ext cx="12192000" cy="1397721"/>
          </a:xfrm>
          <a:prstGeom prst="rect">
            <a:avLst/>
          </a:prstGeom>
          <a:solidFill>
            <a:srgbClr val="451C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45DAFE-4D16-472C-95CC-7B4164F5BD02}"/>
              </a:ext>
            </a:extLst>
          </p:cNvPr>
          <p:cNvSpPr txBox="1"/>
          <p:nvPr/>
        </p:nvSpPr>
        <p:spPr>
          <a:xfrm>
            <a:off x="475246" y="191029"/>
            <a:ext cx="107574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>
                    <a:lumMod val="8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Agenda</a:t>
            </a:r>
            <a:endParaRPr lang="en-US" sz="6000" b="1" dirty="0">
              <a:solidFill>
                <a:schemeClr val="bg1">
                  <a:lumMod val="8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pic>
        <p:nvPicPr>
          <p:cNvPr id="7" name="Picture 2" descr="Demographic Mapping &amp; Site Selection Software | ArcGIS Business Analy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2262" y="5978106"/>
            <a:ext cx="678968" cy="67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918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br>
              <a:rPr lang="en-US" dirty="0" smtClean="0"/>
            </a:br>
            <a:r>
              <a:rPr lang="en-US" dirty="0" smtClean="0"/>
              <a:t>Business Analyst?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64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2400"/>
              </a:spcBef>
            </a:pPr>
            <a:r>
              <a:rPr lang="en-US" dirty="0" smtClean="0"/>
              <a:t>Part of </a:t>
            </a:r>
            <a:r>
              <a:rPr lang="en-US" dirty="0" err="1" smtClean="0"/>
              <a:t>Esri’s</a:t>
            </a:r>
            <a:r>
              <a:rPr lang="en-US" dirty="0" smtClean="0"/>
              <a:t> suite of geospatial tools</a:t>
            </a:r>
          </a:p>
          <a:p>
            <a:pPr>
              <a:spcBef>
                <a:spcPts val="2400"/>
              </a:spcBef>
            </a:pPr>
            <a:r>
              <a:rPr lang="en-US" dirty="0" smtClean="0"/>
              <a:t>Available as a </a:t>
            </a:r>
            <a:r>
              <a:rPr lang="en-US" b="1" dirty="0" smtClean="0">
                <a:solidFill>
                  <a:srgbClr val="E93479"/>
                </a:solidFill>
              </a:rPr>
              <a:t>web app</a:t>
            </a:r>
            <a:r>
              <a:rPr lang="en-US" dirty="0" smtClean="0"/>
              <a:t>, desktop/enterprise software, mobile app</a:t>
            </a:r>
          </a:p>
          <a:p>
            <a:pPr>
              <a:spcBef>
                <a:spcPts val="2400"/>
              </a:spcBef>
            </a:pPr>
            <a:r>
              <a:rPr lang="en-US" dirty="0" smtClean="0"/>
              <a:t>Provides easy access to </a:t>
            </a:r>
            <a:r>
              <a:rPr lang="en-US" b="1" dirty="0" smtClean="0">
                <a:solidFill>
                  <a:srgbClr val="01CDFE"/>
                </a:solidFill>
              </a:rPr>
              <a:t>location-based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demographic, marketing, and business data </a:t>
            </a:r>
          </a:p>
          <a:p>
            <a:pPr>
              <a:spcBef>
                <a:spcPts val="2400"/>
              </a:spcBef>
            </a:pPr>
            <a:r>
              <a:rPr lang="en-US" dirty="0" smtClean="0"/>
              <a:t>Designed for both </a:t>
            </a:r>
            <a:r>
              <a:rPr lang="en-US" b="1" dirty="0" smtClean="0"/>
              <a:t>data </a:t>
            </a:r>
            <a:r>
              <a:rPr lang="en-US" b="1" dirty="0"/>
              <a:t>analysis</a:t>
            </a:r>
            <a:r>
              <a:rPr lang="en-US" dirty="0"/>
              <a:t> and </a:t>
            </a:r>
            <a:r>
              <a:rPr lang="en-US" b="1" dirty="0" smtClean="0"/>
              <a:t>data</a:t>
            </a:r>
            <a:r>
              <a:rPr lang="en-US" dirty="0" smtClean="0"/>
              <a:t> </a:t>
            </a:r>
            <a:r>
              <a:rPr lang="en-US" b="1" dirty="0" smtClean="0"/>
              <a:t>visualization </a:t>
            </a:r>
            <a:endParaRPr lang="en-US" dirty="0" smtClean="0"/>
          </a:p>
        </p:txBody>
      </p:sp>
      <p:pic>
        <p:nvPicPr>
          <p:cNvPr id="5" name="Picture 2" descr="Demographic Mapping &amp; Site Selection Software | ArcGIS Business Analy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2262" y="5978106"/>
            <a:ext cx="678968" cy="67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3581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I use it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3"/>
            <a:ext cx="10876472" cy="4920234"/>
          </a:xfrm>
        </p:spPr>
        <p:txBody>
          <a:bodyPr>
            <a:normAutofit fontScale="7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Create Maps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Create color-coded maps visualizing various commercial and public data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Search for and map points of interest based on name, NAICS or SICS code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2900" b="1" dirty="0"/>
              <a:t>Build</a:t>
            </a:r>
            <a:r>
              <a:rPr lang="en-US" b="1" dirty="0" smtClean="0"/>
              <a:t> Infographics</a:t>
            </a:r>
            <a:endParaRPr lang="en-US" b="1" dirty="0"/>
          </a:p>
          <a:p>
            <a:pPr lvl="1">
              <a:spcBef>
                <a:spcPts val="600"/>
              </a:spcBef>
            </a:pPr>
            <a:r>
              <a:rPr lang="en-US" dirty="0"/>
              <a:t>Use </a:t>
            </a:r>
            <a:r>
              <a:rPr lang="en-US" dirty="0" smtClean="0"/>
              <a:t>templates </a:t>
            </a:r>
            <a:r>
              <a:rPr lang="en-US" dirty="0"/>
              <a:t>or </a:t>
            </a:r>
            <a:r>
              <a:rPr lang="en-US" dirty="0" smtClean="0"/>
              <a:t>build your </a:t>
            </a:r>
            <a:r>
              <a:rPr lang="en-US" dirty="0"/>
              <a:t>own </a:t>
            </a:r>
            <a:r>
              <a:rPr lang="en-US" dirty="0" smtClean="0"/>
              <a:t>to </a:t>
            </a:r>
            <a:r>
              <a:rPr lang="en-US" b="1" dirty="0" smtClean="0"/>
              <a:t>visualize</a:t>
            </a:r>
            <a:r>
              <a:rPr lang="en-US" dirty="0" smtClean="0"/>
              <a:t> key indicators for an </a:t>
            </a:r>
            <a:r>
              <a:rPr lang="en-US" b="1" dirty="0" smtClean="0">
                <a:solidFill>
                  <a:srgbClr val="01CDFE"/>
                </a:solidFill>
              </a:rPr>
              <a:t>area</a:t>
            </a:r>
            <a:r>
              <a:rPr lang="en-US" b="1" baseline="30000" dirty="0" smtClean="0">
                <a:solidFill>
                  <a:srgbClr val="01CDFE"/>
                </a:solidFill>
              </a:rPr>
              <a:t>*</a:t>
            </a:r>
            <a:r>
              <a:rPr lang="en-US" b="1" dirty="0" smtClean="0">
                <a:solidFill>
                  <a:srgbClr val="01CDFE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</a:t>
            </a:r>
            <a:endParaRPr lang="en-US" b="1" dirty="0" smtClean="0">
              <a:solidFill>
                <a:srgbClr val="01CDFE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en-US" b="1" dirty="0" smtClean="0"/>
              <a:t>Build Reports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Use templates or build your own to </a:t>
            </a:r>
            <a:r>
              <a:rPr lang="en-US" b="1" dirty="0" smtClean="0"/>
              <a:t>download</a:t>
            </a:r>
            <a:r>
              <a:rPr lang="en-US" dirty="0" smtClean="0"/>
              <a:t> </a:t>
            </a:r>
            <a:r>
              <a:rPr lang="en-US" dirty="0"/>
              <a:t>key indicators for an </a:t>
            </a:r>
            <a:r>
              <a:rPr lang="en-US" b="1" dirty="0" smtClean="0">
                <a:solidFill>
                  <a:srgbClr val="01CDFE"/>
                </a:solidFill>
              </a:rPr>
              <a:t>area</a:t>
            </a:r>
            <a:r>
              <a:rPr lang="en-US" b="1" baseline="30000" dirty="0" smtClean="0">
                <a:solidFill>
                  <a:srgbClr val="01CDFE"/>
                </a:solidFill>
              </a:rPr>
              <a:t>*</a:t>
            </a:r>
            <a:r>
              <a:rPr lang="en-US" b="1" dirty="0" smtClean="0">
                <a:solidFill>
                  <a:srgbClr val="01CDFE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in pdf or excel </a:t>
            </a:r>
            <a:r>
              <a:rPr lang="en-US" dirty="0" smtClean="0">
                <a:solidFill>
                  <a:schemeClr val="tx1"/>
                </a:solidFill>
              </a:rPr>
              <a:t>format</a:t>
            </a:r>
            <a:endParaRPr lang="en-US" b="1" dirty="0" smtClean="0">
              <a:solidFill>
                <a:srgbClr val="01CDFE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en-US" b="1" dirty="0" smtClean="0"/>
              <a:t>Analyze Locations</a:t>
            </a:r>
          </a:p>
          <a:p>
            <a:pPr lvl="1">
              <a:spcBef>
                <a:spcPts val="1200"/>
              </a:spcBef>
            </a:pPr>
            <a:r>
              <a:rPr lang="en-US" dirty="0" smtClean="0"/>
              <a:t>Perform a </a:t>
            </a:r>
            <a:r>
              <a:rPr lang="en-US" dirty="0" smtClean="0">
                <a:solidFill>
                  <a:srgbClr val="E93479"/>
                </a:solidFill>
              </a:rPr>
              <a:t>suitability analysis</a:t>
            </a:r>
            <a:r>
              <a:rPr lang="en-US" b="1" dirty="0" smtClean="0"/>
              <a:t> </a:t>
            </a:r>
            <a:r>
              <a:rPr lang="en-US" dirty="0" smtClean="0"/>
              <a:t>(identify sites that meet your defined criteria)</a:t>
            </a:r>
          </a:p>
          <a:p>
            <a:pPr lvl="1">
              <a:spcBef>
                <a:spcPts val="1200"/>
              </a:spcBef>
            </a:pPr>
            <a:r>
              <a:rPr lang="en-US" dirty="0" smtClean="0"/>
              <a:t>Perform a </a:t>
            </a:r>
            <a:r>
              <a:rPr lang="en-US" dirty="0" smtClean="0">
                <a:solidFill>
                  <a:srgbClr val="E93479"/>
                </a:solidFill>
              </a:rPr>
              <a:t>void analysis </a:t>
            </a:r>
            <a:r>
              <a:rPr lang="en-US" dirty="0" smtClean="0"/>
              <a:t>(detect voids and gaps in specific businesses and services)</a:t>
            </a:r>
          </a:p>
          <a:p>
            <a:pPr lvl="1">
              <a:spcBef>
                <a:spcPts val="1200"/>
              </a:spcBef>
            </a:pPr>
            <a:r>
              <a:rPr lang="en-US" dirty="0" smtClean="0"/>
              <a:t>Create a </a:t>
            </a:r>
            <a:r>
              <a:rPr lang="en-US" dirty="0" smtClean="0">
                <a:solidFill>
                  <a:srgbClr val="E93479"/>
                </a:solidFill>
              </a:rPr>
              <a:t>threshold area</a:t>
            </a:r>
            <a:r>
              <a:rPr lang="en-US" dirty="0" smtClean="0"/>
              <a:t> (create a ring that meets a specified variable)</a:t>
            </a:r>
          </a:p>
          <a:p>
            <a:pPr marL="457200" lvl="1" indent="0">
              <a:spcBef>
                <a:spcPts val="1200"/>
              </a:spcBef>
              <a:buNone/>
            </a:pPr>
            <a:endParaRPr lang="en-US" dirty="0" smtClean="0"/>
          </a:p>
          <a:p>
            <a:pPr marL="0" indent="0">
              <a:spcBef>
                <a:spcPts val="1200"/>
              </a:spcBef>
              <a:buNone/>
            </a:pPr>
            <a:r>
              <a:rPr lang="en-US" sz="2300" b="1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</a:t>
            </a:r>
            <a:r>
              <a:rPr lang="en-US" sz="23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such </a:t>
            </a:r>
            <a:r>
              <a:rPr lang="en-US" sz="23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 a </a:t>
            </a:r>
            <a:r>
              <a:rPr lang="en-US" sz="23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point</a:t>
            </a:r>
            <a:r>
              <a:rPr lang="en-US" sz="23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(store location), a </a:t>
            </a:r>
            <a:r>
              <a:rPr lang="en-US" sz="23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boundary</a:t>
            </a:r>
            <a:r>
              <a:rPr lang="en-US" sz="23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(neighborhood), or a </a:t>
            </a:r>
            <a:r>
              <a:rPr lang="en-US" sz="23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buffer</a:t>
            </a:r>
            <a:r>
              <a:rPr lang="en-US" sz="23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lang="en-US" sz="23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5-mile radius </a:t>
            </a:r>
            <a:r>
              <a:rPr lang="en-US" sz="23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a point</a:t>
            </a:r>
            <a:r>
              <a:rPr lang="en-US" sz="23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en-US" sz="23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Picture 2" descr="Demographic Mapping &amp; Site Selection Software | ArcGIS Business Analy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2262" y="5978106"/>
            <a:ext cx="678968" cy="67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754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Use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876472" cy="444578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smtClean="0"/>
              <a:t>I want to…</a:t>
            </a:r>
          </a:p>
          <a:p>
            <a:pPr lvl="1">
              <a:spcBef>
                <a:spcPts val="1800"/>
              </a:spcBef>
            </a:pPr>
            <a:r>
              <a:rPr lang="en-US" dirty="0" smtClean="0"/>
              <a:t>create a map showing city precinct boundaries, color-coded by the percent of the population who are 18+, overlaid with the location of polling stations in Baltimore, MD.</a:t>
            </a:r>
          </a:p>
          <a:p>
            <a:pPr lvl="1">
              <a:spcBef>
                <a:spcPts val="1800"/>
              </a:spcBef>
            </a:pPr>
            <a:r>
              <a:rPr lang="en-US" dirty="0" smtClean="0"/>
              <a:t>create a visual of the consumer spending habits of people living within a 5, 10 and 15 minute walk of a potential grocery store location. 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d</a:t>
            </a:r>
            <a:r>
              <a:rPr lang="en-US" dirty="0" smtClean="0"/>
              <a:t>ownload a spreadsheet on educational attainment metrics for a neighborhood to conduct further analysis in R or Excel. </a:t>
            </a:r>
          </a:p>
          <a:p>
            <a:pPr lvl="1">
              <a:spcBef>
                <a:spcPts val="1200"/>
              </a:spcBef>
            </a:pPr>
            <a:r>
              <a:rPr lang="en-US" dirty="0" smtClean="0"/>
              <a:t>perform a void analysis to determine where there is a lack of medical care facilities in a region of Baltimore, MD. </a:t>
            </a:r>
            <a:endParaRPr lang="en-US" dirty="0"/>
          </a:p>
        </p:txBody>
      </p:sp>
      <p:pic>
        <p:nvPicPr>
          <p:cNvPr id="7" name="Picture 2" descr="Demographic Mapping &amp; Site Selection Software | ArcGIS Business Analy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2262" y="5978106"/>
            <a:ext cx="678968" cy="67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484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Data is Available?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8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Esri Demographics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770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 global </a:t>
            </a:r>
            <a:r>
              <a:rPr lang="en-US" dirty="0"/>
              <a:t>collection of authoritative demographic data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 </a:t>
            </a:r>
            <a:r>
              <a:rPr lang="en-US" dirty="0"/>
              <a:t>over 150 countries and </a:t>
            </a:r>
            <a:r>
              <a:rPr lang="en-US" dirty="0" smtClean="0"/>
              <a:t>regions</a:t>
            </a:r>
          </a:p>
          <a:p>
            <a:r>
              <a:rPr lang="en-US" dirty="0" smtClean="0"/>
              <a:t>Data sources include government sources (</a:t>
            </a:r>
            <a:r>
              <a:rPr lang="en-US" dirty="0" err="1" smtClean="0"/>
              <a:t>ie</a:t>
            </a:r>
            <a:r>
              <a:rPr lang="en-US" dirty="0" smtClean="0"/>
              <a:t>: US Census Bureau), as well as commercial datasets (</a:t>
            </a:r>
            <a:r>
              <a:rPr lang="en-US" dirty="0" err="1" smtClean="0"/>
              <a:t>ie</a:t>
            </a:r>
            <a:r>
              <a:rPr lang="en-US" dirty="0" smtClean="0"/>
              <a:t>: </a:t>
            </a:r>
            <a:r>
              <a:rPr lang="en-US" dirty="0" err="1" smtClean="0"/>
              <a:t>Infogroup</a:t>
            </a:r>
            <a:r>
              <a:rPr lang="en-US" dirty="0" smtClean="0"/>
              <a:t>, </a:t>
            </a:r>
            <a:r>
              <a:rPr lang="en-US" dirty="0" err="1" smtClean="0"/>
              <a:t>DataAxle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Thousands </a:t>
            </a:r>
            <a:r>
              <a:rPr lang="en-US" dirty="0"/>
              <a:t>of attributes </a:t>
            </a:r>
            <a:r>
              <a:rPr lang="en-US" dirty="0" smtClean="0"/>
              <a:t>describing </a:t>
            </a:r>
            <a:r>
              <a:rPr lang="en-US" dirty="0"/>
              <a:t>geographic areas across the world at multiple levels of </a:t>
            </a:r>
            <a:r>
              <a:rPr lang="en-US" dirty="0" smtClean="0"/>
              <a:t>geography</a:t>
            </a:r>
            <a:endParaRPr lang="en-US" dirty="0"/>
          </a:p>
          <a:p>
            <a:r>
              <a:rPr lang="en-US" dirty="0"/>
              <a:t>Regularly updated with the latest available </a:t>
            </a:r>
            <a:r>
              <a:rPr lang="en-US" dirty="0" smtClean="0"/>
              <a:t>data</a:t>
            </a:r>
            <a:r>
              <a:rPr lang="en-US" b="1" baseline="30000" dirty="0" smtClean="0">
                <a:solidFill>
                  <a:srgbClr val="E93479"/>
                </a:solidFill>
              </a:rPr>
              <a:t>*</a:t>
            </a:r>
            <a:endParaRPr lang="en-US" b="1" baseline="30000" dirty="0">
              <a:solidFill>
                <a:srgbClr val="E93479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900" b="1" baseline="30000" dirty="0" smtClean="0">
                <a:solidFill>
                  <a:srgbClr val="E93479"/>
                </a:solidFill>
              </a:rPr>
              <a:t>*</a:t>
            </a:r>
            <a:r>
              <a:rPr lang="en-US" sz="1900" i="1" dirty="0" smtClean="0">
                <a:solidFill>
                  <a:srgbClr val="E93479"/>
                </a:solidFill>
              </a:rPr>
              <a:t>when a dataset is updated, the older version of that dataset will often become unavailable via Business Analyst, and can only be purchased from Esri for a fee.  </a:t>
            </a:r>
            <a:endParaRPr lang="en-US" sz="1900" b="1" i="1" baseline="30000" dirty="0">
              <a:solidFill>
                <a:srgbClr val="E9347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143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4A60C59A1258644BCC681514673EE67" ma:contentTypeVersion="16" ma:contentTypeDescription="Create a new document." ma:contentTypeScope="" ma:versionID="7a880eb1d0dd30a3be9014b0993cd211">
  <xsd:schema xmlns:xsd="http://www.w3.org/2001/XMLSchema" xmlns:xs="http://www.w3.org/2001/XMLSchema" xmlns:p="http://schemas.microsoft.com/office/2006/metadata/properties" xmlns:ns2="4a65e04f-623a-482a-8907-98da86ea0380" xmlns:ns3="be45d151-7518-4147-811f-0cf87d6198e1" targetNamespace="http://schemas.microsoft.com/office/2006/metadata/properties" ma:root="true" ma:fieldsID="e68302425519111aa3ea150910a9b6f5" ns2:_="" ns3:_="">
    <xsd:import namespace="4a65e04f-623a-482a-8907-98da86ea0380"/>
    <xsd:import namespace="be45d151-7518-4147-811f-0cf87d6198e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MediaServiceDateTaken" minOccurs="0"/>
                <xsd:element ref="ns2:Not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65e04f-623a-482a-8907-98da86ea03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Note" ma:index="17" nillable="true" ma:displayName="Note" ma:internalName="Note">
      <xsd:simpleType>
        <xsd:restriction base="dms:Text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f3f7c956-802a-45ac-b2ba-cc78506785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45d151-7518-4147-811f-0cf87d6198e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af37782f-c7e3-41c6-886d-0c70ce2425c6}" ma:internalName="TaxCatchAll" ma:showField="CatchAllData" ma:web="be45d151-7518-4147-811f-0cf87d6198e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2CD082-9B1D-44FD-B43F-337FAFB5DC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08686C3-FB8D-455B-91BE-9AC55F915A3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a65e04f-623a-482a-8907-98da86ea0380"/>
    <ds:schemaRef ds:uri="be45d151-7518-4147-811f-0cf87d6198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2470</TotalTime>
  <Words>626</Words>
  <Application>Microsoft Office PowerPoint</Application>
  <PresentationFormat>Widescreen</PresentationFormat>
  <Paragraphs>88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Gentona Book</vt:lpstr>
      <vt:lpstr>Arial</vt:lpstr>
      <vt:lpstr>Calibri</vt:lpstr>
      <vt:lpstr>Fira Sans</vt:lpstr>
      <vt:lpstr>Office Theme</vt:lpstr>
      <vt:lpstr>PowerPoint Presentation</vt:lpstr>
      <vt:lpstr>PowerPoint Presentation</vt:lpstr>
      <vt:lpstr>PowerPoint Presentation</vt:lpstr>
      <vt:lpstr>What is  Business Analyst?</vt:lpstr>
      <vt:lpstr>What is it?</vt:lpstr>
      <vt:lpstr>What do I use it for?</vt:lpstr>
      <vt:lpstr>Sample Use Cases</vt:lpstr>
      <vt:lpstr>What Data is Available?</vt:lpstr>
      <vt:lpstr>Esri Demographics Data</vt:lpstr>
      <vt:lpstr>Esri Demographics Data</vt:lpstr>
      <vt:lpstr>PowerPoint Presentation</vt:lpstr>
      <vt:lpstr>How do I start? Demo time!</vt:lpstr>
      <vt:lpstr>Demonstration</vt:lpstr>
      <vt:lpstr>How do I access it?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Lawson</dc:creator>
  <cp:lastModifiedBy>Reina Chano Murray</cp:lastModifiedBy>
  <cp:revision>117</cp:revision>
  <dcterms:created xsi:type="dcterms:W3CDTF">2022-09-01T20:12:45Z</dcterms:created>
  <dcterms:modified xsi:type="dcterms:W3CDTF">2022-09-23T18:03:08Z</dcterms:modified>
</cp:coreProperties>
</file>

<file path=docProps/thumbnail.jpeg>
</file>